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83" r:id="rId8"/>
    <p:sldId id="284" r:id="rId9"/>
    <p:sldId id="262" r:id="rId10"/>
    <p:sldId id="285" r:id="rId11"/>
    <p:sldId id="286" r:id="rId12"/>
    <p:sldId id="288" r:id="rId13"/>
    <p:sldId id="287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9" r:id="rId22"/>
    <p:sldId id="273" r:id="rId23"/>
    <p:sldId id="297" r:id="rId24"/>
    <p:sldId id="298" r:id="rId25"/>
    <p:sldId id="300" r:id="rId26"/>
    <p:sldId id="301" r:id="rId27"/>
    <p:sldId id="302" r:id="rId28"/>
    <p:sldId id="280" r:id="rId29"/>
    <p:sldId id="303" r:id="rId30"/>
    <p:sldId id="282" r:id="rId3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19BA96-BC72-4F89-A413-AADB55D0D09F}">
  <a:tblStyle styleId="{6219BA96-BC72-4F89-A413-AADB55D0D0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173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1c929965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31c929965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58264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9875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713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632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435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1c929965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31c929965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50317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2320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1211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0466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a3c89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a3c89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42973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31c929965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31c929965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11882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f4193b5f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f4193b5fd1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58056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04931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4185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8752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75885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31c929965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31c929965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6115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a3c89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a3c89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c6fa3c89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c6fa3c89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f4193b5fd1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f4193b5fd1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4193b5fd1_2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4193b5fd1_2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1c929965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31c929965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4193b5fd1_2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4193b5fd1_2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3019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1c929965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31c929965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9034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4193b5fd1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4193b5fd1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3568300" y="814400"/>
            <a:ext cx="5240100" cy="15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4500"/>
              <a:t>NLP Analysis on </a:t>
            </a:r>
            <a:endParaRPr sz="4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4500"/>
              <a:t>Obama Speech</a:t>
            </a:r>
            <a:endParaRPr sz="450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dirty="0"/>
              <a:t>Modern Data Analytics[G0Z39a]     Prof. De Spiegeleer Jan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dirty="0"/>
              <a:t>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 dirty="0"/>
              <a:t>                                                          </a:t>
            </a:r>
            <a:r>
              <a:rPr lang="zh-HK" dirty="0"/>
              <a:t>Chaojie Huang(r0816192)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dirty="0"/>
              <a:t> 				</a:t>
            </a:r>
            <a:r>
              <a:rPr lang="en-US" altLang="zh-HK" dirty="0"/>
              <a:t>26</a:t>
            </a:r>
            <a:r>
              <a:rPr lang="zh-HK" dirty="0"/>
              <a:t>/0</a:t>
            </a:r>
            <a:r>
              <a:rPr lang="en-US" altLang="zh-HK" dirty="0"/>
              <a:t>8</a:t>
            </a:r>
            <a:r>
              <a:rPr lang="zh-HK" dirty="0"/>
              <a:t>/2022</a:t>
            </a:r>
            <a:endParaRPr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</a:t>
            </a:fld>
            <a:endParaRPr/>
          </a:p>
        </p:txBody>
      </p:sp>
      <p:pic>
        <p:nvPicPr>
          <p:cNvPr id="1028" name="Picture 4" descr="Katholieke Universiteit Leuven - Wikipedia">
            <a:extLst>
              <a:ext uri="{FF2B5EF4-FFF2-40B4-BE49-F238E27FC236}">
                <a16:creationId xmlns:a16="http://schemas.microsoft.com/office/drawing/2014/main" id="{98C1D1C8-CCD2-D8A0-1A39-EBE027754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06876" cy="868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10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Top2Vec</a:t>
            </a:r>
          </a:p>
          <a:p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B41DE5A-B591-6811-113D-2265B6548A4F}"/>
              </a:ext>
            </a:extLst>
          </p:cNvPr>
          <p:cNvSpPr txBox="1"/>
          <p:nvPr/>
        </p:nvSpPr>
        <p:spPr>
          <a:xfrm>
            <a:off x="828238" y="916661"/>
            <a:ext cx="8142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5"/>
                </a:solidFill>
              </a:rPr>
              <a:t>The topic number detected is 4</a:t>
            </a:r>
            <a:r>
              <a:rPr lang="en-US" altLang="zh-CN" sz="2000" dirty="0">
                <a:solidFill>
                  <a:schemeClr val="accent5"/>
                </a:solidFill>
              </a:rPr>
              <a:t>. </a:t>
            </a:r>
          </a:p>
          <a:p>
            <a:r>
              <a:rPr lang="en-US" altLang="zh-CN" sz="2000" dirty="0">
                <a:solidFill>
                  <a:schemeClr val="accent5"/>
                </a:solidFill>
              </a:rPr>
              <a:t>Just a preliminary analysis of the number of topics in topic modeling.</a:t>
            </a:r>
            <a:endParaRPr lang="zh-CN" altLang="en-US" sz="2000" dirty="0">
              <a:solidFill>
                <a:schemeClr val="accent5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000EC32-8344-F9B3-0044-E16289EA5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78" y="1571993"/>
            <a:ext cx="4176122" cy="124597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34A15E9-D705-C0B1-621E-788844A2F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571993"/>
            <a:ext cx="4159648" cy="124597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770BB16-222F-0C2A-17FC-1277A5CBE1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09" y="2992292"/>
            <a:ext cx="4164691" cy="123454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D3830B7-A5AD-7745-F083-C27052F571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4255" y="3029098"/>
            <a:ext cx="4037393" cy="120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568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K-means Cluster</a:t>
            </a:r>
            <a:endParaRPr dirty="0"/>
          </a:p>
        </p:txBody>
      </p:sp>
      <p:sp>
        <p:nvSpPr>
          <p:cNvPr id="116" name="Google Shape;116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7192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12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K-mean Cluster</a:t>
            </a:r>
          </a:p>
          <a:p>
            <a:endParaRPr 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F6AF337-513E-284B-00AC-0D198E19B944}"/>
              </a:ext>
            </a:extLst>
          </p:cNvPr>
          <p:cNvSpPr txBox="1"/>
          <p:nvPr/>
        </p:nvSpPr>
        <p:spPr>
          <a:xfrm>
            <a:off x="3387720" y="562718"/>
            <a:ext cx="55767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K-means: </a:t>
            </a:r>
            <a:r>
              <a:rPr lang="en-US" altLang="zh-CN" sz="20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Grouping similar data points together </a:t>
            </a:r>
            <a:r>
              <a:rPr lang="en-US" altLang="zh-CN" sz="20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discover underlying patterns. It belongs to </a:t>
            </a:r>
            <a:r>
              <a:rPr lang="en-US" altLang="zh-CN" sz="20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  <a:r>
              <a:rPr lang="en-US" altLang="zh-CN" sz="20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CN" sz="2000" b="1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identifies </a:t>
            </a:r>
            <a:r>
              <a:rPr lang="en-US" altLang="zh-CN" sz="20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 number of centroids</a:t>
            </a:r>
            <a:r>
              <a:rPr lang="en-US" altLang="zh-CN" sz="20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then allocates every data point to the nearest cluster. </a:t>
            </a:r>
            <a:endParaRPr lang="zh-CN" altLang="en-US" sz="2000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2" name="Picture 4" descr="What images libres de droit, photos de What | Depositphotos">
            <a:extLst>
              <a:ext uri="{FF2B5EF4-FFF2-40B4-BE49-F238E27FC236}">
                <a16:creationId xmlns:a16="http://schemas.microsoft.com/office/drawing/2014/main" id="{BDC893B4-940B-1081-B9E3-F0224D20E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75" y="913649"/>
            <a:ext cx="2697451" cy="190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Weekly editorial from our Secretary General: Moving from ''what'' to ''how''  - Eurodiaconia">
            <a:extLst>
              <a:ext uri="{FF2B5EF4-FFF2-40B4-BE49-F238E27FC236}">
                <a16:creationId xmlns:a16="http://schemas.microsoft.com/office/drawing/2014/main" id="{14DB449F-E93D-D21C-98D5-753E4DFF2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75" y="2571750"/>
            <a:ext cx="2813122" cy="1883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BD07603-AD6D-0760-D946-117DE648F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1275" y="2129047"/>
            <a:ext cx="4008011" cy="19053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A91C329-E393-6F6B-9049-EDF94C432448}"/>
              </a:ext>
            </a:extLst>
          </p:cNvPr>
          <p:cNvSpPr txBox="1"/>
          <p:nvPr/>
        </p:nvSpPr>
        <p:spPr>
          <a:xfrm>
            <a:off x="3684904" y="408558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i="0" dirty="0">
                <a:solidFill>
                  <a:schemeClr val="accent3"/>
                </a:solidFill>
                <a:effectLst/>
                <a:latin typeface="-apple-system"/>
              </a:rPr>
              <a:t>Package</a:t>
            </a:r>
            <a:r>
              <a:rPr lang="en-US" altLang="zh-CN" sz="1800" b="0" i="0" dirty="0">
                <a:solidFill>
                  <a:schemeClr val="accent5"/>
                </a:solidFill>
                <a:effectLst/>
                <a:latin typeface="-apple-system"/>
              </a:rPr>
              <a:t>: </a:t>
            </a:r>
            <a:r>
              <a:rPr lang="en-US" altLang="zh-CN" sz="1800" dirty="0">
                <a:solidFill>
                  <a:schemeClr val="accent5"/>
                </a:solidFill>
                <a:latin typeface="-apple-system"/>
              </a:rPr>
              <a:t>Cluster</a:t>
            </a:r>
            <a:endParaRPr lang="en-US" altLang="zh-CN" sz="1800" b="0" i="0" dirty="0">
              <a:solidFill>
                <a:schemeClr val="accent5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214059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13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K-means Cluster</a:t>
            </a:r>
          </a:p>
          <a:p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B41DE5A-B591-6811-113D-2265B6548A4F}"/>
              </a:ext>
            </a:extLst>
          </p:cNvPr>
          <p:cNvSpPr txBox="1"/>
          <p:nvPr/>
        </p:nvSpPr>
        <p:spPr>
          <a:xfrm>
            <a:off x="500583" y="1070550"/>
            <a:ext cx="459202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5"/>
                </a:solidFill>
              </a:rPr>
              <a:t>How to find </a:t>
            </a:r>
            <a:r>
              <a:rPr lang="en-US" altLang="zh-CN" sz="2000" b="1" dirty="0">
                <a:solidFill>
                  <a:schemeClr val="accent5"/>
                </a:solidFill>
              </a:rPr>
              <a:t>the optimal number of clusters</a:t>
            </a:r>
            <a:r>
              <a:rPr lang="en-US" altLang="zh-CN" sz="2000" dirty="0">
                <a:solidFill>
                  <a:schemeClr val="accent5"/>
                </a:solidFill>
              </a:rPr>
              <a:t>?</a:t>
            </a:r>
          </a:p>
          <a:p>
            <a:endParaRPr lang="en-US" altLang="zh-CN" b="0" i="0" dirty="0">
              <a:solidFill>
                <a:srgbClr val="292929"/>
              </a:solidFill>
              <a:effectLst/>
              <a:latin typeface="charter"/>
            </a:endParaRPr>
          </a:p>
          <a:p>
            <a:r>
              <a:rPr lang="en-US" altLang="zh-CN" sz="3600" b="1" i="0" dirty="0">
                <a:solidFill>
                  <a:schemeClr val="accent3"/>
                </a:solidFill>
                <a:effectLst/>
                <a:latin typeface="charter"/>
              </a:rPr>
              <a:t>Elbow method</a:t>
            </a:r>
          </a:p>
          <a:p>
            <a:endParaRPr lang="en-US" altLang="zh-CN" dirty="0">
              <a:solidFill>
                <a:srgbClr val="292929"/>
              </a:solidFill>
              <a:latin typeface="charter"/>
            </a:endParaRPr>
          </a:p>
          <a:p>
            <a:pPr algn="l"/>
            <a:r>
              <a:rPr lang="en-US" altLang="zh-CN" b="0" i="0" dirty="0">
                <a:solidFill>
                  <a:schemeClr val="accent5"/>
                </a:solidFill>
                <a:effectLst/>
                <a:latin typeface="charter"/>
              </a:rPr>
              <a:t>The location of a bend (knee) in the plot is generally considered as an indicator of the appropriate number of clusters.</a:t>
            </a:r>
          </a:p>
          <a:p>
            <a:pPr algn="l"/>
            <a:endParaRPr lang="en-US" altLang="zh-CN" dirty="0">
              <a:solidFill>
                <a:schemeClr val="accent5"/>
              </a:solidFill>
              <a:latin typeface="charter"/>
            </a:endParaRPr>
          </a:p>
          <a:p>
            <a:pPr algn="l"/>
            <a:endParaRPr lang="en-US" altLang="zh-CN" b="0" i="0" dirty="0">
              <a:solidFill>
                <a:schemeClr val="accent5"/>
              </a:solidFill>
              <a:effectLst/>
              <a:latin typeface="charter"/>
            </a:endParaRPr>
          </a:p>
          <a:p>
            <a:pPr algn="l"/>
            <a:r>
              <a:rPr lang="en-US" altLang="zh-CN" sz="3600" b="1" dirty="0">
                <a:solidFill>
                  <a:schemeClr val="accent5"/>
                </a:solidFill>
                <a:latin typeface="charter"/>
              </a:rPr>
              <a:t>                            K = 9</a:t>
            </a:r>
            <a:endParaRPr lang="en-US" altLang="zh-CN" sz="3600" b="1" i="0" dirty="0">
              <a:solidFill>
                <a:schemeClr val="accent5"/>
              </a:solidFill>
              <a:effectLst/>
              <a:latin typeface="charter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76E8A3-9C88-5D20-9E63-FE835C03F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9810" y="1130874"/>
            <a:ext cx="3543607" cy="24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271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14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K-means Cluster</a:t>
            </a:r>
          </a:p>
          <a:p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9A78530-78E4-D4F4-EAC4-51270F9ED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03" y="979032"/>
            <a:ext cx="2956816" cy="159271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3C15575-A0B3-7657-14D8-43DEA39D1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7291" y="979032"/>
            <a:ext cx="2895851" cy="160795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C1D9CED-D956-D3F3-CC7A-8D8E950985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3142" y="967601"/>
            <a:ext cx="2964437" cy="161558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41631B2-2F19-6DCB-1583-FC537E1FBC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903" y="2676442"/>
            <a:ext cx="2926334" cy="159271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5EF4C3B-4796-82F2-35F3-E8E6776DDE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73719" y="2676442"/>
            <a:ext cx="2918713" cy="161558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672A23EC-7FFC-9406-8238-9EEC89B050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2432" y="2702542"/>
            <a:ext cx="2880610" cy="1600339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FD7E9BF-68C3-074E-B2CF-8FB2D628AD78}"/>
              </a:ext>
            </a:extLst>
          </p:cNvPr>
          <p:cNvSpPr txBox="1"/>
          <p:nvPr/>
        </p:nvSpPr>
        <p:spPr>
          <a:xfrm>
            <a:off x="500584" y="3430669"/>
            <a:ext cx="2542966" cy="614049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E8122F5-6BDC-9854-DE17-24ED594132E5}"/>
              </a:ext>
            </a:extLst>
          </p:cNvPr>
          <p:cNvSpPr txBox="1"/>
          <p:nvPr/>
        </p:nvSpPr>
        <p:spPr>
          <a:xfrm>
            <a:off x="6227264" y="3363924"/>
            <a:ext cx="2569664" cy="60737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201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15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K-means Cluster</a:t>
            </a:r>
          </a:p>
          <a:p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0C07EAA-9671-C695-C133-B54058684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03" y="1544311"/>
            <a:ext cx="2956816" cy="162320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31B5629-0528-9BF1-E953-C5FA69F5A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3719" y="1559553"/>
            <a:ext cx="2933954" cy="160795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8B41546-844F-91E2-C561-280BB03AF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0535" y="1574794"/>
            <a:ext cx="2918713" cy="1562235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438FEF0-D172-ED62-81DD-83E0DDCE3158}"/>
              </a:ext>
            </a:extLst>
          </p:cNvPr>
          <p:cNvSpPr txBox="1"/>
          <p:nvPr/>
        </p:nvSpPr>
        <p:spPr>
          <a:xfrm>
            <a:off x="373769" y="2169089"/>
            <a:ext cx="2643084" cy="500584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8DE81A7-8377-AF24-E520-F4251441ED1D}"/>
              </a:ext>
            </a:extLst>
          </p:cNvPr>
          <p:cNvSpPr txBox="1"/>
          <p:nvPr/>
        </p:nvSpPr>
        <p:spPr>
          <a:xfrm>
            <a:off x="979312" y="3512784"/>
            <a:ext cx="7322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5"/>
                </a:solidFill>
              </a:rPr>
              <a:t>Notice that the most common word in cluster 3, 5, 6 is people. </a:t>
            </a:r>
            <a:endParaRPr lang="zh-CN" altLang="en-US" sz="20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781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LDA- Latent Dirichlet Allocation</a:t>
            </a:r>
            <a:endParaRPr dirty="0"/>
          </a:p>
        </p:txBody>
      </p:sp>
      <p:sp>
        <p:nvSpPr>
          <p:cNvPr id="116" name="Google Shape;116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96759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17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LDA Model</a:t>
            </a:r>
          </a:p>
          <a:p>
            <a:endParaRPr lang="en-US" dirty="0"/>
          </a:p>
        </p:txBody>
      </p:sp>
      <p:pic>
        <p:nvPicPr>
          <p:cNvPr id="2" name="Picture 4" descr="What images libres de droit, photos de What | Depositphotos">
            <a:extLst>
              <a:ext uri="{FF2B5EF4-FFF2-40B4-BE49-F238E27FC236}">
                <a16:creationId xmlns:a16="http://schemas.microsoft.com/office/drawing/2014/main" id="{D913C9DB-DF71-68B9-CFF5-D65A163F9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75" y="821141"/>
            <a:ext cx="2697451" cy="190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Weekly editorial from our Secretary General: Moving from ''what'' to ''how''  - Eurodiaconia">
            <a:extLst>
              <a:ext uri="{FF2B5EF4-FFF2-40B4-BE49-F238E27FC236}">
                <a16:creationId xmlns:a16="http://schemas.microsoft.com/office/drawing/2014/main" id="{98BDBCA9-E68D-05F4-8A06-5F12B73F0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75" y="2571750"/>
            <a:ext cx="2813122" cy="1883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1EC2193-3B05-F37C-81C7-3D3F56956F5F}"/>
              </a:ext>
            </a:extLst>
          </p:cNvPr>
          <p:cNvSpPr txBox="1"/>
          <p:nvPr/>
        </p:nvSpPr>
        <p:spPr>
          <a:xfrm>
            <a:off x="3293683" y="1030687"/>
            <a:ext cx="55798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accent3"/>
                </a:solidFill>
              </a:rPr>
              <a:t>Latent Dirichlet Allocation </a:t>
            </a:r>
            <a:r>
              <a:rPr lang="en-US" altLang="zh-CN" sz="1600" dirty="0">
                <a:solidFill>
                  <a:schemeClr val="accent5"/>
                </a:solidFill>
              </a:rPr>
              <a:t>(LDA) is an example of topic model and is used to </a:t>
            </a:r>
            <a:r>
              <a:rPr lang="en-US" altLang="zh-CN" sz="1600" b="1" dirty="0">
                <a:solidFill>
                  <a:schemeClr val="accent3"/>
                </a:solidFill>
              </a:rPr>
              <a:t>classify text in a document to a particular topic</a:t>
            </a:r>
            <a:r>
              <a:rPr lang="en-US" altLang="zh-CN" sz="1600" dirty="0">
                <a:solidFill>
                  <a:schemeClr val="accent5"/>
                </a:solidFill>
              </a:rPr>
              <a:t>. It builds a topic per document model and words per topic model, modeled as Dirichlet distributions.</a:t>
            </a:r>
            <a:endParaRPr lang="zh-CN" altLang="en-US" sz="1600" dirty="0">
              <a:solidFill>
                <a:schemeClr val="accent5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C39BF3D-0618-5256-BEFA-CBB801B023C6}"/>
              </a:ext>
            </a:extLst>
          </p:cNvPr>
          <p:cNvSpPr txBox="1"/>
          <p:nvPr/>
        </p:nvSpPr>
        <p:spPr>
          <a:xfrm>
            <a:off x="3897880" y="2373806"/>
            <a:ext cx="4151510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/>
                </a:solidFill>
              </a:rPr>
              <a:t>1.Tokenize speeches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/>
                </a:solidFill>
              </a:rPr>
              <a:t>2.Create a dictionary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/>
                </a:solidFill>
              </a:rPr>
              <a:t>3.Create a corpus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/>
                </a:solidFill>
              </a:rPr>
              <a:t>4.Calculate corresponding scores to choose the optimal topic number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/>
                </a:solidFill>
              </a:rPr>
              <a:t>5.Build LDA model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2"/>
                </a:solidFill>
              </a:rPr>
              <a:t>6.Topic Visualization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0485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18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LDA Model</a:t>
            </a:r>
          </a:p>
          <a:p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B41DE5A-B591-6811-113D-2265B6548A4F}"/>
              </a:ext>
            </a:extLst>
          </p:cNvPr>
          <p:cNvSpPr txBox="1"/>
          <p:nvPr/>
        </p:nvSpPr>
        <p:spPr>
          <a:xfrm>
            <a:off x="500582" y="1437645"/>
            <a:ext cx="40714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5"/>
                </a:solidFill>
              </a:rPr>
              <a:t>How to find </a:t>
            </a:r>
            <a:r>
              <a:rPr lang="en-US" altLang="zh-CN" sz="2000" b="1" dirty="0">
                <a:solidFill>
                  <a:schemeClr val="accent5"/>
                </a:solidFill>
              </a:rPr>
              <a:t>the optimal topic number</a:t>
            </a:r>
            <a:r>
              <a:rPr lang="en-US" altLang="zh-CN" sz="2000" dirty="0">
                <a:solidFill>
                  <a:schemeClr val="accent5"/>
                </a:solidFill>
              </a:rPr>
              <a:t>?</a:t>
            </a:r>
          </a:p>
          <a:p>
            <a:endParaRPr lang="en-US" altLang="zh-CN" b="0" i="0" dirty="0">
              <a:solidFill>
                <a:srgbClr val="292929"/>
              </a:solidFill>
              <a:effectLst/>
              <a:latin typeface="charter"/>
            </a:endParaRPr>
          </a:p>
          <a:p>
            <a:r>
              <a:rPr lang="en-US" altLang="zh-CN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Coherence Score</a:t>
            </a:r>
            <a:endParaRPr lang="en-US" altLang="zh-CN" sz="3600" b="1" i="0" dirty="0">
              <a:solidFill>
                <a:schemeClr val="accent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dirty="0">
              <a:solidFill>
                <a:srgbClr val="292929"/>
              </a:solidFill>
              <a:latin typeface="charter"/>
            </a:endParaRPr>
          </a:p>
          <a:p>
            <a:pPr algn="l"/>
            <a:r>
              <a:rPr lang="en-US" altLang="zh-CN" b="0" i="0" dirty="0">
                <a:solidFill>
                  <a:srgbClr val="292929"/>
                </a:solidFill>
                <a:effectLst/>
                <a:latin typeface="charter"/>
              </a:rPr>
              <a:t>Topic Coherence measures score a single topic by measuring the degree of semantic similarity between high scoring words in the topic.</a:t>
            </a:r>
          </a:p>
          <a:p>
            <a:pPr algn="l"/>
            <a:r>
              <a:rPr lang="en-US" altLang="zh-CN" b="0" i="0" dirty="0">
                <a:solidFill>
                  <a:srgbClr val="292929"/>
                </a:solidFill>
                <a:effectLst/>
                <a:latin typeface="charter"/>
              </a:rPr>
              <a:t>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C0F91DA-FBB8-C4D9-29FD-DA3218DE8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068" y="1368456"/>
            <a:ext cx="3786350" cy="207556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0B18EC6-7059-3311-7C0B-E9BFCFA13F41}"/>
              </a:ext>
            </a:extLst>
          </p:cNvPr>
          <p:cNvSpPr txBox="1"/>
          <p:nvPr/>
        </p:nvSpPr>
        <p:spPr>
          <a:xfrm>
            <a:off x="447189" y="3904241"/>
            <a:ext cx="46387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chemeClr val="accent5"/>
                </a:solidFill>
                <a:effectLst/>
                <a:latin typeface="charter"/>
              </a:rPr>
              <a:t>With the coherence score seems to keep decreasing with the number of topics, pick the model that gives the highest score before a major drop.           </a:t>
            </a:r>
            <a:endParaRPr lang="zh-CN" altLang="en-US" sz="48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D095E40-F8ED-5AD2-47E5-09DF33DB25C6}"/>
              </a:ext>
            </a:extLst>
          </p:cNvPr>
          <p:cNvSpPr txBox="1"/>
          <p:nvPr/>
        </p:nvSpPr>
        <p:spPr>
          <a:xfrm>
            <a:off x="5885448" y="3604723"/>
            <a:ext cx="27579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accent5"/>
                </a:solidFill>
              </a:rPr>
              <a:t>K = 6</a:t>
            </a:r>
            <a:endParaRPr lang="zh-CN" altLang="en-US" sz="54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6118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19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LDA Model</a:t>
            </a:r>
          </a:p>
          <a:p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D4A1ADE-303A-5E22-E3ED-0AB7FC8F2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804" y="421764"/>
            <a:ext cx="6767895" cy="42093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C97CB4C-8F28-CA6A-4756-DC30B20A1926}"/>
              </a:ext>
            </a:extLst>
          </p:cNvPr>
          <p:cNvSpPr txBox="1"/>
          <p:nvPr/>
        </p:nvSpPr>
        <p:spPr>
          <a:xfrm>
            <a:off x="46720" y="1294844"/>
            <a:ext cx="2129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accent3"/>
                </a:solidFill>
              </a:rPr>
              <a:t>Topic Visualization </a:t>
            </a:r>
          </a:p>
          <a:p>
            <a:r>
              <a:rPr lang="en-US" altLang="zh-CN" sz="1600" b="1" dirty="0">
                <a:solidFill>
                  <a:schemeClr val="accent3"/>
                </a:solidFill>
              </a:rPr>
              <a:t>Method: </a:t>
            </a:r>
            <a:r>
              <a:rPr lang="en-US" altLang="zh-CN" sz="1600" b="1" dirty="0" err="1">
                <a:solidFill>
                  <a:schemeClr val="accent3"/>
                </a:solidFill>
              </a:rPr>
              <a:t>pyLDAvis</a:t>
            </a:r>
            <a:endParaRPr lang="zh-CN" altLang="en-US" sz="1600" b="1" dirty="0">
              <a:solidFill>
                <a:schemeClr val="accent3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6F44552-4627-6E33-31B4-37F0027C5B6C}"/>
              </a:ext>
            </a:extLst>
          </p:cNvPr>
          <p:cNvSpPr txBox="1"/>
          <p:nvPr/>
        </p:nvSpPr>
        <p:spPr>
          <a:xfrm>
            <a:off x="141912" y="2103913"/>
            <a:ext cx="226545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Notice that </a:t>
            </a:r>
            <a:r>
              <a:rPr lang="en-US" altLang="zh-CN" b="0" i="0" dirty="0">
                <a:solidFill>
                  <a:schemeClr val="bg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big, non-overlapping circles scattered throughout the chart instead of being clustered in one quadrant.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152629D-DDBA-9CE1-C245-23DA5143072F}"/>
              </a:ext>
            </a:extLst>
          </p:cNvPr>
          <p:cNvSpPr txBox="1"/>
          <p:nvPr/>
        </p:nvSpPr>
        <p:spPr>
          <a:xfrm>
            <a:off x="141912" y="3413655"/>
            <a:ext cx="25679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accent5"/>
                </a:solidFill>
              </a:rPr>
              <a:t>It’s a good topic model</a:t>
            </a:r>
            <a:endParaRPr lang="zh-CN" altLang="en-US" sz="32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876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417850" y="5602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dirty="0">
                <a:solidFill>
                  <a:schemeClr val="accent3"/>
                </a:solidFill>
              </a:rPr>
              <a:t>Introduction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2" name="Google Shape;82;p14"/>
          <p:cNvSpPr txBox="1"/>
          <p:nvPr/>
        </p:nvSpPr>
        <p:spPr>
          <a:xfrm>
            <a:off x="1435091" y="4223074"/>
            <a:ext cx="6236635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Process of NLP Analysis on Obama Speech</a:t>
            </a:r>
            <a:endParaRPr sz="20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</a:t>
            </a:fld>
            <a:endParaRPr dirty="0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F7ABE17E-8529-6235-8445-AFD099DC9955}"/>
              </a:ext>
            </a:extLst>
          </p:cNvPr>
          <p:cNvSpPr/>
          <p:nvPr/>
        </p:nvSpPr>
        <p:spPr>
          <a:xfrm>
            <a:off x="993145" y="1488476"/>
            <a:ext cx="1070610" cy="640080"/>
          </a:xfrm>
          <a:prstGeom prst="parallelogram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Obama Speech</a:t>
            </a:r>
            <a:endParaRPr lang="zh-CN" sz="105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B5A1F96E-4639-EC95-6573-C82E97D6DAB6}"/>
              </a:ext>
            </a:extLst>
          </p:cNvPr>
          <p:cNvCxnSpPr>
            <a:cxnSpLocks/>
          </p:cNvCxnSpPr>
          <p:nvPr/>
        </p:nvCxnSpPr>
        <p:spPr>
          <a:xfrm>
            <a:off x="1448440" y="2140387"/>
            <a:ext cx="6591" cy="4320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CBB60EF4-3339-C06D-E797-EB32A6215C64}"/>
              </a:ext>
            </a:extLst>
          </p:cNvPr>
          <p:cNvSpPr/>
          <p:nvPr/>
        </p:nvSpPr>
        <p:spPr>
          <a:xfrm>
            <a:off x="993145" y="2587000"/>
            <a:ext cx="937260" cy="617220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Web Scraping</a:t>
            </a:r>
            <a:endParaRPr lang="zh-CN" sz="105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CE0F469-8D15-B8B2-BB63-60311A8CA32E}"/>
              </a:ext>
            </a:extLst>
          </p:cNvPr>
          <p:cNvCxnSpPr>
            <a:stCxn id="8" idx="3"/>
          </p:cNvCxnSpPr>
          <p:nvPr/>
        </p:nvCxnSpPr>
        <p:spPr>
          <a:xfrm>
            <a:off x="1930405" y="2895610"/>
            <a:ext cx="4990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D8A0A199-BA57-1B15-ACDA-4E66F02C0220}"/>
              </a:ext>
            </a:extLst>
          </p:cNvPr>
          <p:cNvSpPr/>
          <p:nvPr/>
        </p:nvSpPr>
        <p:spPr>
          <a:xfrm>
            <a:off x="2429501" y="2587000"/>
            <a:ext cx="937260" cy="617220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050" kern="100" dirty="0">
                <a:ea typeface="等线" panose="02010600030101010101" pitchFamily="2" charset="-122"/>
                <a:cs typeface="Times New Roman" panose="02020603050405020304" pitchFamily="18" charset="0"/>
              </a:rPr>
              <a:t>Data Process</a:t>
            </a:r>
            <a:endParaRPr lang="zh-CN" sz="105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AFD0DC6-CFCB-0F1D-4A2A-D92FAB4463C5}"/>
              </a:ext>
            </a:extLst>
          </p:cNvPr>
          <p:cNvCxnSpPr/>
          <p:nvPr/>
        </p:nvCxnSpPr>
        <p:spPr>
          <a:xfrm>
            <a:off x="3366761" y="2895610"/>
            <a:ext cx="4990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E054F61B-96BA-1E32-7D5B-95BC3AAF5115}"/>
              </a:ext>
            </a:extLst>
          </p:cNvPr>
          <p:cNvSpPr/>
          <p:nvPr/>
        </p:nvSpPr>
        <p:spPr>
          <a:xfrm>
            <a:off x="3865857" y="2587000"/>
            <a:ext cx="937260" cy="617220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050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Topic Model</a:t>
            </a:r>
            <a:endParaRPr lang="zh-CN" sz="105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7F16F89-F884-2194-C6C0-6917B6C3EE89}"/>
              </a:ext>
            </a:extLst>
          </p:cNvPr>
          <p:cNvCxnSpPr>
            <a:cxnSpLocks/>
            <a:stCxn id="13" idx="3"/>
            <a:endCxn id="16" idx="1"/>
          </p:cNvCxnSpPr>
          <p:nvPr/>
        </p:nvCxnSpPr>
        <p:spPr>
          <a:xfrm>
            <a:off x="4803117" y="2895610"/>
            <a:ext cx="631445" cy="112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F4828701-13B5-5775-718E-2A6198BFCA4D}"/>
              </a:ext>
            </a:extLst>
          </p:cNvPr>
          <p:cNvSpPr/>
          <p:nvPr/>
        </p:nvSpPr>
        <p:spPr>
          <a:xfrm>
            <a:off x="5434562" y="2598207"/>
            <a:ext cx="937260" cy="617220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050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K-means</a:t>
            </a:r>
          </a:p>
          <a:p>
            <a:pPr algn="ctr"/>
            <a:r>
              <a:rPr lang="en-US" altLang="zh-CN" sz="1050" kern="100" dirty="0">
                <a:ea typeface="等线" panose="02010600030101010101" pitchFamily="2" charset="-122"/>
                <a:cs typeface="Times New Roman" panose="02020603050405020304" pitchFamily="18" charset="0"/>
              </a:rPr>
              <a:t>Cluster</a:t>
            </a:r>
            <a:endParaRPr lang="zh-CN" sz="105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34A017A-5C98-34BE-E34F-06F72ED0CFDF}"/>
              </a:ext>
            </a:extLst>
          </p:cNvPr>
          <p:cNvSpPr/>
          <p:nvPr/>
        </p:nvSpPr>
        <p:spPr>
          <a:xfrm>
            <a:off x="5434562" y="3512830"/>
            <a:ext cx="937260" cy="617220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050" kern="100" dirty="0">
                <a:ea typeface="等线" panose="02010600030101010101" pitchFamily="2" charset="-122"/>
                <a:cs typeface="Times New Roman" panose="02020603050405020304" pitchFamily="18" charset="0"/>
              </a:rPr>
              <a:t>LDA Model</a:t>
            </a:r>
            <a:endParaRPr lang="en-US" altLang="zh-CN" sz="105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965817CD-B338-06CF-43D3-AE8E88AF715C}"/>
              </a:ext>
            </a:extLst>
          </p:cNvPr>
          <p:cNvCxnSpPr>
            <a:cxnSpLocks/>
            <a:stCxn id="13" idx="3"/>
            <a:endCxn id="18" idx="1"/>
          </p:cNvCxnSpPr>
          <p:nvPr/>
        </p:nvCxnSpPr>
        <p:spPr>
          <a:xfrm>
            <a:off x="4803117" y="2895610"/>
            <a:ext cx="631445" cy="9258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F659A084-35A7-45E9-C973-8071F3F2F3C6}"/>
              </a:ext>
            </a:extLst>
          </p:cNvPr>
          <p:cNvSpPr/>
          <p:nvPr/>
        </p:nvSpPr>
        <p:spPr>
          <a:xfrm>
            <a:off x="7438038" y="2587000"/>
            <a:ext cx="937260" cy="617220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050" kern="100" dirty="0">
                <a:ea typeface="等线" panose="02010600030101010101" pitchFamily="2" charset="-122"/>
                <a:cs typeface="Times New Roman" panose="02020603050405020304" pitchFamily="18" charset="0"/>
              </a:rPr>
              <a:t>Analysis</a:t>
            </a:r>
          </a:p>
        </p:txBody>
      </p:sp>
      <p:sp>
        <p:nvSpPr>
          <p:cNvPr id="35" name="平行四边形 34">
            <a:extLst>
              <a:ext uri="{FF2B5EF4-FFF2-40B4-BE49-F238E27FC236}">
                <a16:creationId xmlns:a16="http://schemas.microsoft.com/office/drawing/2014/main" id="{15BEBCEF-EDFE-7124-09FE-DECD91E4C068}"/>
              </a:ext>
            </a:extLst>
          </p:cNvPr>
          <p:cNvSpPr/>
          <p:nvPr/>
        </p:nvSpPr>
        <p:spPr>
          <a:xfrm>
            <a:off x="6367428" y="734507"/>
            <a:ext cx="1070610" cy="640080"/>
          </a:xfrm>
          <a:prstGeom prst="parallelogram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050" kern="100" dirty="0">
                <a:ea typeface="等线" panose="02010600030101010101" pitchFamily="2" charset="-122"/>
                <a:cs typeface="Times New Roman" panose="02020603050405020304" pitchFamily="18" charset="0"/>
              </a:rPr>
              <a:t>External</a:t>
            </a:r>
          </a:p>
          <a:p>
            <a:pPr algn="ctr"/>
            <a:r>
              <a:rPr lang="en-US" altLang="zh-CN" sz="1050" kern="100" dirty="0">
                <a:ea typeface="等线" panose="02010600030101010101" pitchFamily="2" charset="-122"/>
                <a:cs typeface="Times New Roman" panose="02020603050405020304" pitchFamily="18" charset="0"/>
              </a:rPr>
              <a:t>Data</a:t>
            </a:r>
            <a:endParaRPr lang="zh-CN" sz="105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F257C231-0F7B-C99D-8221-4EC0CD3D1C1F}"/>
              </a:ext>
            </a:extLst>
          </p:cNvPr>
          <p:cNvSpPr/>
          <p:nvPr/>
        </p:nvSpPr>
        <p:spPr>
          <a:xfrm>
            <a:off x="5434562" y="1734720"/>
            <a:ext cx="937260" cy="617220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050" kern="100" dirty="0">
                <a:ea typeface="等线" panose="02010600030101010101" pitchFamily="2" charset="-122"/>
                <a:cs typeface="Times New Roman" panose="02020603050405020304" pitchFamily="18" charset="0"/>
              </a:rPr>
              <a:t>Top2Vec</a:t>
            </a:r>
            <a:endParaRPr lang="en-US" altLang="zh-CN" sz="105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C7D4BB6A-5F23-0041-EB3C-6CFEAE25AD50}"/>
              </a:ext>
            </a:extLst>
          </p:cNvPr>
          <p:cNvCxnSpPr>
            <a:stCxn id="13" idx="3"/>
            <a:endCxn id="44" idx="1"/>
          </p:cNvCxnSpPr>
          <p:nvPr/>
        </p:nvCxnSpPr>
        <p:spPr>
          <a:xfrm flipV="1">
            <a:off x="4803117" y="2043330"/>
            <a:ext cx="631445" cy="8522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连接符: 肘形 51">
            <a:extLst>
              <a:ext uri="{FF2B5EF4-FFF2-40B4-BE49-F238E27FC236}">
                <a16:creationId xmlns:a16="http://schemas.microsoft.com/office/drawing/2014/main" id="{3F02AC57-BD18-263A-4AF9-B21C9C5C4FD4}"/>
              </a:ext>
            </a:extLst>
          </p:cNvPr>
          <p:cNvCxnSpPr>
            <a:stCxn id="44" idx="3"/>
            <a:endCxn id="34" idx="1"/>
          </p:cNvCxnSpPr>
          <p:nvPr/>
        </p:nvCxnSpPr>
        <p:spPr>
          <a:xfrm>
            <a:off x="6371822" y="2043330"/>
            <a:ext cx="1066216" cy="85228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6" name="连接符: 肘形 55">
            <a:extLst>
              <a:ext uri="{FF2B5EF4-FFF2-40B4-BE49-F238E27FC236}">
                <a16:creationId xmlns:a16="http://schemas.microsoft.com/office/drawing/2014/main" id="{F306CB99-03A8-DA15-5BBD-49525279702D}"/>
              </a:ext>
            </a:extLst>
          </p:cNvPr>
          <p:cNvCxnSpPr>
            <a:stCxn id="18" idx="3"/>
            <a:endCxn id="34" idx="1"/>
          </p:cNvCxnSpPr>
          <p:nvPr/>
        </p:nvCxnSpPr>
        <p:spPr>
          <a:xfrm flipV="1">
            <a:off x="6371822" y="2895610"/>
            <a:ext cx="1066216" cy="92583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BA6694A5-F146-64B1-ED6F-40E12DE5611C}"/>
              </a:ext>
            </a:extLst>
          </p:cNvPr>
          <p:cNvCxnSpPr>
            <a:stCxn id="35" idx="4"/>
          </p:cNvCxnSpPr>
          <p:nvPr/>
        </p:nvCxnSpPr>
        <p:spPr>
          <a:xfrm>
            <a:off x="6902733" y="1374587"/>
            <a:ext cx="0" cy="6687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7C6BFD17-9F6E-9BE6-533E-2FFDCF006279}"/>
              </a:ext>
            </a:extLst>
          </p:cNvPr>
          <p:cNvCxnSpPr>
            <a:stCxn id="16" idx="3"/>
            <a:endCxn id="34" idx="1"/>
          </p:cNvCxnSpPr>
          <p:nvPr/>
        </p:nvCxnSpPr>
        <p:spPr>
          <a:xfrm flipV="1">
            <a:off x="6371822" y="2895610"/>
            <a:ext cx="1066216" cy="1120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20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LDA Model</a:t>
            </a:r>
          </a:p>
          <a:p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26C4EF7-FE1E-DFFE-D48A-D5625014C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237" y="994494"/>
            <a:ext cx="7434714" cy="343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0696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External Data Analysis</a:t>
            </a:r>
            <a:endParaRPr dirty="0"/>
          </a:p>
        </p:txBody>
      </p:sp>
      <p:sp>
        <p:nvSpPr>
          <p:cNvPr id="281" name="Google Shape;281;p3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0119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77600"/>
            <a:ext cx="3397048" cy="206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6450" y="3048275"/>
            <a:ext cx="3897549" cy="2124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7650" y="53850"/>
            <a:ext cx="3966351" cy="1799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3450301" cy="1853476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0"/>
          <p:cNvSpPr txBox="1">
            <a:spLocks noGrp="1"/>
          </p:cNvSpPr>
          <p:nvPr>
            <p:ph type="title" idx="4294967295"/>
          </p:nvPr>
        </p:nvSpPr>
        <p:spPr>
          <a:xfrm>
            <a:off x="723070" y="1305860"/>
            <a:ext cx="8296800" cy="25317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i="0" dirty="0">
                <a:solidFill>
                  <a:schemeClr val="accent5"/>
                </a:solidFill>
                <a:effectLst/>
                <a:latin typeface="+mn-lt"/>
              </a:rPr>
              <a:t>US. Military Spending</a:t>
            </a:r>
            <a:br>
              <a:rPr lang="en-US" altLang="zh-CN" sz="2400" b="1" i="0" dirty="0">
                <a:solidFill>
                  <a:schemeClr val="accent5"/>
                </a:solidFill>
                <a:effectLst/>
                <a:latin typeface="+mn-lt"/>
              </a:rPr>
            </a:br>
            <a:r>
              <a:rPr lang="en-US" altLang="zh-CN" sz="2400" b="1" i="0" dirty="0">
                <a:solidFill>
                  <a:schemeClr val="accent5"/>
                </a:solidFill>
                <a:effectLst/>
                <a:latin typeface="+mn-lt"/>
              </a:rPr>
              <a:t> US. Uninsured population</a:t>
            </a:r>
            <a:br>
              <a:rPr lang="en-US" altLang="zh-CN" sz="2400" b="1" i="0" dirty="0">
                <a:solidFill>
                  <a:schemeClr val="accent5"/>
                </a:solidFill>
                <a:effectLst/>
                <a:latin typeface="+mn-lt"/>
              </a:rPr>
            </a:br>
            <a:r>
              <a:rPr lang="en-US" altLang="zh-CN" sz="2400" b="1" i="0" dirty="0">
                <a:solidFill>
                  <a:schemeClr val="accent5"/>
                </a:solidFill>
                <a:effectLst/>
                <a:latin typeface="+mn-lt"/>
              </a:rPr>
              <a:t>US. Tax Revenue </a:t>
            </a:r>
            <a:endParaRPr sz="2400" dirty="0">
              <a:solidFill>
                <a:schemeClr val="accent5"/>
              </a:solidFill>
              <a:latin typeface="+mn-l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i="0" dirty="0">
                <a:solidFill>
                  <a:schemeClr val="accent5"/>
                </a:solidFill>
                <a:effectLst/>
                <a:latin typeface="+mn-lt"/>
              </a:rPr>
              <a:t> US. Energy Consumption</a:t>
            </a:r>
            <a:endParaRPr sz="2400" dirty="0">
              <a:solidFill>
                <a:schemeClr val="accent5"/>
              </a:solidFill>
              <a:latin typeface="+mn-l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i="0" dirty="0">
                <a:solidFill>
                  <a:schemeClr val="accent5"/>
                </a:solidFill>
                <a:effectLst/>
                <a:latin typeface="+mn-lt"/>
              </a:rPr>
              <a:t>Obama Support Rate</a:t>
            </a:r>
            <a:endParaRPr sz="2400" dirty="0">
              <a:solidFill>
                <a:schemeClr val="accent5"/>
              </a:solidFill>
              <a:latin typeface="+mn-lt"/>
            </a:endParaRPr>
          </a:p>
        </p:txBody>
      </p:sp>
      <p:sp>
        <p:nvSpPr>
          <p:cNvPr id="219" name="Google Shape;219;p30"/>
          <p:cNvSpPr txBox="1"/>
          <p:nvPr/>
        </p:nvSpPr>
        <p:spPr>
          <a:xfrm>
            <a:off x="383553" y="1743594"/>
            <a:ext cx="1965109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32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External Variables</a:t>
            </a:r>
            <a:r>
              <a:rPr lang="en-US" altLang="zh-HK" sz="32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altLang="zh-HK" sz="16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by year</a:t>
            </a:r>
            <a:endParaRPr sz="1600" b="1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3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23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External Data Analysis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F8E5BE-FBB7-ACE9-33B7-CF35FD0DE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200" y="960759"/>
            <a:ext cx="6321600" cy="344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96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24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External Data Analysis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1DB37FB-02D4-0A8A-DCA7-6D8FC975A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45" y="863642"/>
            <a:ext cx="6855109" cy="374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9086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25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External Data Analysis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AEFCE62-BC08-9575-2EA4-F082EFE3D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594" y="967796"/>
            <a:ext cx="6716812" cy="357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953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26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External Data Analysis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7E0A16B-BFD3-AF34-093B-71B3F90FB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954" y="1003116"/>
            <a:ext cx="6488091" cy="359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22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27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External Data Analysis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56B36D-EF9D-4495-659D-1296288AD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474" y="1007949"/>
            <a:ext cx="6733051" cy="368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4459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Changes</a:t>
            </a:r>
            <a:endParaRPr dirty="0"/>
          </a:p>
        </p:txBody>
      </p:sp>
      <p:sp>
        <p:nvSpPr>
          <p:cNvPr id="281" name="Google Shape;281;p3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29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Changes</a:t>
            </a:r>
          </a:p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3065906-699E-D9F3-7646-0CE2560E6AD4}"/>
              </a:ext>
            </a:extLst>
          </p:cNvPr>
          <p:cNvSpPr txBox="1"/>
          <p:nvPr/>
        </p:nvSpPr>
        <p:spPr>
          <a:xfrm>
            <a:off x="901051" y="952500"/>
            <a:ext cx="7972474" cy="3209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chemeClr val="accent5"/>
                </a:solidFill>
              </a:rPr>
              <a:t>Compared with last group project, changes on the individual project are: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5"/>
                </a:solidFill>
              </a:rPr>
              <a:t>1.Use regular expression to modify web scraping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5"/>
                </a:solidFill>
              </a:rPr>
              <a:t>2.Modify data processing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5"/>
                </a:solidFill>
              </a:rPr>
              <a:t>3.Delete sentiment analysis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5"/>
                </a:solidFill>
              </a:rPr>
              <a:t>4.Consider more topic model methods, including </a:t>
            </a:r>
            <a:r>
              <a:rPr lang="en-US" altLang="zh-CN" sz="2400" b="1" dirty="0">
                <a:solidFill>
                  <a:schemeClr val="accent5"/>
                </a:solidFill>
              </a:rPr>
              <a:t>Top2Vec</a:t>
            </a:r>
            <a:r>
              <a:rPr lang="en-US" altLang="zh-CN" sz="2400" dirty="0">
                <a:solidFill>
                  <a:schemeClr val="accent5"/>
                </a:solidFill>
              </a:rPr>
              <a:t> and </a:t>
            </a:r>
            <a:r>
              <a:rPr lang="en-US" altLang="zh-CN" sz="2400" b="1" dirty="0">
                <a:solidFill>
                  <a:schemeClr val="accent5"/>
                </a:solidFill>
              </a:rPr>
              <a:t>K-means cluster</a:t>
            </a:r>
            <a:endParaRPr lang="zh-CN" altLang="en-US" sz="24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203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-US" altLang="zh-CN" dirty="0"/>
              <a:t>eb</a:t>
            </a:r>
            <a:r>
              <a:rPr lang="en-US" dirty="0"/>
              <a:t> Scraping</a:t>
            </a:r>
            <a:endParaRPr dirty="0"/>
          </a:p>
        </p:txBody>
      </p:sp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9"/>
          <p:cNvSpPr txBox="1">
            <a:spLocks noGrp="1"/>
          </p:cNvSpPr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Thanks for watching</a:t>
            </a:r>
            <a:endParaRPr/>
          </a:p>
        </p:txBody>
      </p:sp>
      <p:sp>
        <p:nvSpPr>
          <p:cNvPr id="294" name="Google Shape;294;p3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30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2050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Web Scarping</a:t>
            </a:r>
            <a:endParaRPr sz="2050" dirty="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1"/>
          </p:nvPr>
        </p:nvSpPr>
        <p:spPr>
          <a:xfrm>
            <a:off x="719814" y="1070550"/>
            <a:ext cx="3280476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 dirty="0">
                <a:solidFill>
                  <a:schemeClr val="accent3"/>
                </a:solidFill>
              </a:rPr>
              <a:t>Downloading PDFs</a:t>
            </a:r>
            <a:endParaRPr dirty="0">
              <a:solidFill>
                <a:schemeClr val="accent3"/>
              </a:solidFill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altLang="zh-HK" dirty="0">
                <a:solidFill>
                  <a:schemeClr val="accent3"/>
                </a:solidFill>
                <a:sym typeface="Arial"/>
              </a:rPr>
              <a:t>Method: </a:t>
            </a:r>
            <a:r>
              <a:rPr lang="en-US" altLang="zh-HK" dirty="0" err="1">
                <a:solidFill>
                  <a:schemeClr val="accent3"/>
                </a:solidFill>
                <a:sym typeface="Arial"/>
              </a:rPr>
              <a:t>Beautifulsoup</a:t>
            </a:r>
            <a:endParaRPr dirty="0"/>
          </a:p>
        </p:txBody>
      </p:sp>
      <p:sp>
        <p:nvSpPr>
          <p:cNvPr id="98" name="Google Shape;98;p16"/>
          <p:cNvSpPr txBox="1"/>
          <p:nvPr/>
        </p:nvSpPr>
        <p:spPr>
          <a:xfrm>
            <a:off x="6592075" y="1076363"/>
            <a:ext cx="3482100" cy="1714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Text processing</a:t>
            </a:r>
            <a:endParaRPr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Method: Regular Expression</a:t>
            </a:r>
            <a:endParaRPr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3566782" y="1052445"/>
            <a:ext cx="2694300" cy="109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E</a:t>
            </a:r>
            <a:r>
              <a:rPr lang="en-US" altLang="zh-CN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xtracting text from PDFs</a:t>
            </a:r>
            <a:endParaRPr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Method: </a:t>
            </a:r>
            <a:r>
              <a:rPr lang="en-US" dirty="0" err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PDFplumber</a:t>
            </a:r>
            <a:endParaRPr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4</a:t>
            </a:fld>
            <a:endParaRPr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DD7824-5B55-DFA3-65D3-56F9E7F1C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475" y="2107349"/>
            <a:ext cx="3581575" cy="213760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20BA872-81A9-C1F7-B7D6-705EDB8CD1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543" y="2253410"/>
            <a:ext cx="3427077" cy="151701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4B390ED-EC4A-E21B-15C4-F4A90CBA05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2050" y="4018561"/>
            <a:ext cx="4818064" cy="3505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title"/>
          </p:nvPr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50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Web Scarping</a:t>
            </a:r>
            <a:endParaRPr dirty="0"/>
          </a:p>
        </p:txBody>
      </p:sp>
      <p:sp>
        <p:nvSpPr>
          <p:cNvPr id="107" name="Google Shape;107;p17"/>
          <p:cNvSpPr txBox="1">
            <a:spLocks noGrp="1"/>
          </p:cNvSpPr>
          <p:nvPr>
            <p:ph type="body" idx="1"/>
          </p:nvPr>
        </p:nvSpPr>
        <p:spPr>
          <a:xfrm>
            <a:off x="270475" y="1070550"/>
            <a:ext cx="8440500" cy="42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8095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7323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50" dirty="0">
              <a:solidFill>
                <a:srgbClr val="27323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50" i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08" name="Google Shape;108;p17"/>
          <p:cNvSpPr txBox="1"/>
          <p:nvPr/>
        </p:nvSpPr>
        <p:spPr>
          <a:xfrm>
            <a:off x="6751525" y="655250"/>
            <a:ext cx="3482100" cy="14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5</a:t>
            </a:fld>
            <a:endParaRPr/>
          </a:p>
        </p:txBody>
      </p:sp>
      <p:sp>
        <p:nvSpPr>
          <p:cNvPr id="2" name="Google Shape;95;p16">
            <a:extLst>
              <a:ext uri="{FF2B5EF4-FFF2-40B4-BE49-F238E27FC236}">
                <a16:creationId xmlns:a16="http://schemas.microsoft.com/office/drawing/2014/main" id="{D6FC2F7C-3E68-9869-02DE-4B9859230604}"/>
              </a:ext>
            </a:extLst>
          </p:cNvPr>
          <p:cNvSpPr txBox="1">
            <a:spLocks/>
          </p:cNvSpPr>
          <p:nvPr/>
        </p:nvSpPr>
        <p:spPr>
          <a:xfrm>
            <a:off x="1053536" y="1070550"/>
            <a:ext cx="3280476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dirty="0">
                <a:solidFill>
                  <a:schemeClr val="accent3"/>
                </a:solidFill>
              </a:rPr>
              <a:t>Processing Missing Values</a:t>
            </a:r>
          </a:p>
          <a:p>
            <a:pPr marL="0" indent="0">
              <a:buFont typeface="Lato"/>
              <a:buNone/>
            </a:pPr>
            <a:endParaRPr lang="en-US" dirty="0">
              <a:solidFill>
                <a:schemeClr val="accent3"/>
              </a:solidFill>
              <a:sym typeface="Arial"/>
            </a:endParaRPr>
          </a:p>
          <a:p>
            <a:pPr marL="0" indent="0">
              <a:buFont typeface="Lato"/>
              <a:buNone/>
            </a:pPr>
            <a:r>
              <a:rPr lang="en-US" dirty="0">
                <a:solidFill>
                  <a:schemeClr val="accent3"/>
                </a:solidFill>
                <a:sym typeface="Arial"/>
              </a:rPr>
              <a:t>Dates of certain speeches </a:t>
            </a:r>
          </a:p>
          <a:p>
            <a:pPr marL="0" indent="0">
              <a:spcAft>
                <a:spcPts val="1600"/>
              </a:spcAft>
              <a:buFont typeface="Lato"/>
              <a:buNone/>
            </a:pP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5EB4A1D-B7CC-E133-11D9-A4D131243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79" y="2291148"/>
            <a:ext cx="3581710" cy="14479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53533A6-AAAC-8FFA-522A-9B213748B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331" y="2291148"/>
            <a:ext cx="5410669" cy="149364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8518CA8-5730-CF3E-59A1-A5868461CD62}"/>
              </a:ext>
            </a:extLst>
          </p:cNvPr>
          <p:cNvSpPr txBox="1"/>
          <p:nvPr/>
        </p:nvSpPr>
        <p:spPr>
          <a:xfrm>
            <a:off x="3961314" y="2537326"/>
            <a:ext cx="700818" cy="307777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1" name="Google Shape;95;p16">
            <a:extLst>
              <a:ext uri="{FF2B5EF4-FFF2-40B4-BE49-F238E27FC236}">
                <a16:creationId xmlns:a16="http://schemas.microsoft.com/office/drawing/2014/main" id="{0F69D655-91E9-F715-1AAB-820774F47E49}"/>
              </a:ext>
            </a:extLst>
          </p:cNvPr>
          <p:cNvSpPr txBox="1">
            <a:spLocks/>
          </p:cNvSpPr>
          <p:nvPr/>
        </p:nvSpPr>
        <p:spPr>
          <a:xfrm>
            <a:off x="3961314" y="1070550"/>
            <a:ext cx="4929657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dirty="0">
                <a:solidFill>
                  <a:schemeClr val="accent3"/>
                </a:solidFill>
              </a:rPr>
              <a:t>Selecting speeches which are given during Obama’s tenure</a:t>
            </a:r>
          </a:p>
          <a:p>
            <a:pPr marL="0" indent="0">
              <a:buFont typeface="Lato"/>
              <a:buNone/>
            </a:pPr>
            <a:endParaRPr lang="en-US" dirty="0">
              <a:solidFill>
                <a:schemeClr val="accent3"/>
              </a:solidFill>
              <a:sym typeface="Arial"/>
            </a:endParaRPr>
          </a:p>
          <a:p>
            <a:pPr marL="0" indent="0">
              <a:spcAft>
                <a:spcPts val="1600"/>
              </a:spcAft>
              <a:buFont typeface="Lato"/>
              <a:buNone/>
            </a:pPr>
            <a:endParaRPr 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2EDFB30-0FEC-5AE0-F0CF-D76092B821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1514" y="1675339"/>
            <a:ext cx="4739461" cy="423727"/>
          </a:xfrm>
          <a:prstGeom prst="rect">
            <a:avLst/>
          </a:prstGeom>
        </p:spPr>
      </p:pic>
      <p:sp>
        <p:nvSpPr>
          <p:cNvPr id="14" name="Google Shape;95;p16">
            <a:extLst>
              <a:ext uri="{FF2B5EF4-FFF2-40B4-BE49-F238E27FC236}">
                <a16:creationId xmlns:a16="http://schemas.microsoft.com/office/drawing/2014/main" id="{06562CE8-762C-0264-8F66-80C8EA4C20E6}"/>
              </a:ext>
            </a:extLst>
          </p:cNvPr>
          <p:cNvSpPr txBox="1">
            <a:spLocks/>
          </p:cNvSpPr>
          <p:nvPr/>
        </p:nvSpPr>
        <p:spPr>
          <a:xfrm>
            <a:off x="360420" y="3998062"/>
            <a:ext cx="8686279" cy="568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sz="2000" dirty="0">
                <a:solidFill>
                  <a:schemeClr val="accent5"/>
                </a:solidFill>
                <a:sym typeface="Arial"/>
              </a:rPr>
              <a:t>Finally, get the raw data of speeches and the number of speeches is </a:t>
            </a:r>
            <a:r>
              <a:rPr lang="en-US" sz="2000" b="1" dirty="0">
                <a:solidFill>
                  <a:schemeClr val="accent5"/>
                </a:solidFill>
                <a:sym typeface="Arial"/>
              </a:rPr>
              <a:t>405</a:t>
            </a:r>
          </a:p>
          <a:p>
            <a:pPr marL="0" indent="0">
              <a:spcAft>
                <a:spcPts val="1600"/>
              </a:spcAft>
              <a:buFont typeface="Lato"/>
              <a:buNone/>
            </a:pPr>
            <a:endParaRPr lang="en-US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Process</a:t>
            </a:r>
            <a:endParaRPr dirty="0"/>
          </a:p>
        </p:txBody>
      </p:sp>
      <p:sp>
        <p:nvSpPr>
          <p:cNvPr id="116" name="Google Shape;116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title"/>
          </p:nvPr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 dirty="0">
                <a:solidFill>
                  <a:schemeClr val="accent3"/>
                </a:solidFill>
                <a:latin typeface="Arial"/>
                <a:cs typeface="Arial"/>
                <a:sym typeface="Arial"/>
              </a:rPr>
              <a:t>Data Process</a:t>
            </a:r>
            <a:endParaRPr dirty="0"/>
          </a:p>
        </p:txBody>
      </p:sp>
      <p:sp>
        <p:nvSpPr>
          <p:cNvPr id="108" name="Google Shape;108;p17"/>
          <p:cNvSpPr txBox="1"/>
          <p:nvPr/>
        </p:nvSpPr>
        <p:spPr>
          <a:xfrm>
            <a:off x="6751525" y="655250"/>
            <a:ext cx="3482100" cy="14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323" y="2437153"/>
            <a:ext cx="7570948" cy="846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7</a:t>
            </a:fld>
            <a:endParaRPr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50832E9-48D7-7C73-06BB-70803A962A64}"/>
              </a:ext>
            </a:extLst>
          </p:cNvPr>
          <p:cNvSpPr txBox="1"/>
          <p:nvPr/>
        </p:nvSpPr>
        <p:spPr>
          <a:xfrm>
            <a:off x="3226036" y="951461"/>
            <a:ext cx="48987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+mj-lt"/>
              </a:rPr>
              <a:t>Remove </a:t>
            </a:r>
            <a:r>
              <a:rPr lang="en-US" altLang="zh-CN" b="1" dirty="0" err="1">
                <a:solidFill>
                  <a:schemeClr val="accent5"/>
                </a:solidFill>
                <a:latin typeface="+mj-lt"/>
              </a:rPr>
              <a:t>Stopwords</a:t>
            </a:r>
            <a:r>
              <a:rPr lang="en-US" altLang="zh-CN" b="1" dirty="0">
                <a:solidFill>
                  <a:schemeClr val="accent5"/>
                </a:solidFill>
                <a:latin typeface="+mj-lt"/>
              </a:rPr>
              <a:t>             Remove Punctuations</a:t>
            </a:r>
          </a:p>
          <a:p>
            <a:endParaRPr lang="en-US" altLang="zh-CN" b="1" dirty="0">
              <a:solidFill>
                <a:schemeClr val="accent5"/>
              </a:solidFill>
              <a:latin typeface="+mj-lt"/>
            </a:endParaRPr>
          </a:p>
          <a:p>
            <a:r>
              <a:rPr lang="en-US" altLang="zh-CN" b="1" dirty="0">
                <a:solidFill>
                  <a:schemeClr val="accent5"/>
                </a:solidFill>
                <a:latin typeface="+mj-lt"/>
              </a:rPr>
              <a:t>Lower Words                        Extract nouns</a:t>
            </a:r>
            <a:endParaRPr lang="zh-CN" altLang="en-US" b="1" dirty="0">
              <a:solidFill>
                <a:schemeClr val="accent5"/>
              </a:solidFill>
              <a:latin typeface="+mj-lt"/>
            </a:endParaRPr>
          </a:p>
          <a:p>
            <a:endParaRPr lang="en-US" altLang="zh-CN" b="1" dirty="0">
              <a:solidFill>
                <a:schemeClr val="accent5"/>
              </a:solidFill>
              <a:latin typeface="+mj-lt"/>
            </a:endParaRPr>
          </a:p>
          <a:p>
            <a:r>
              <a:rPr lang="en-US" altLang="zh-CN" b="1" dirty="0">
                <a:solidFill>
                  <a:schemeClr val="accent5"/>
                </a:solidFill>
                <a:latin typeface="+mj-lt"/>
              </a:rPr>
              <a:t>Lemmatize                            Tokenize</a:t>
            </a:r>
          </a:p>
          <a:p>
            <a:endParaRPr lang="en-US" altLang="zh-CN" b="1" dirty="0">
              <a:solidFill>
                <a:schemeClr val="accent5"/>
              </a:solidFill>
              <a:latin typeface="+mj-lt"/>
            </a:endParaRPr>
          </a:p>
        </p:txBody>
      </p:sp>
      <p:pic>
        <p:nvPicPr>
          <p:cNvPr id="1028" name="Picture 4" descr="To do” in april, mei en juni 2018 aan de Côte! – Tóco d'Azur">
            <a:extLst>
              <a:ext uri="{FF2B5EF4-FFF2-40B4-BE49-F238E27FC236}">
                <a16:creationId xmlns:a16="http://schemas.microsoft.com/office/drawing/2014/main" id="{227F8E3C-893B-BE95-6FBC-44628A2EF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249" y="811568"/>
            <a:ext cx="1878533" cy="1664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6F0B13C-8508-3EE1-361B-9C82E0B6A0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9293" y="3283997"/>
            <a:ext cx="7337136" cy="169454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E7FEE15-0124-3DD3-E1D4-7A7F94722381}"/>
              </a:ext>
            </a:extLst>
          </p:cNvPr>
          <p:cNvSpPr txBox="1"/>
          <p:nvPr/>
        </p:nvSpPr>
        <p:spPr>
          <a:xfrm>
            <a:off x="238132" y="3900436"/>
            <a:ext cx="1021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solidFill>
                  <a:schemeClr val="accent3"/>
                </a:solidFill>
              </a:rPr>
              <a:t>Data after processed</a:t>
            </a:r>
            <a:endParaRPr lang="zh-CN" altLang="en-US" sz="1200" b="1" dirty="0">
              <a:solidFill>
                <a:schemeClr val="accent3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0EB562B-4534-B6C5-08C7-B1C3409544F1}"/>
              </a:ext>
            </a:extLst>
          </p:cNvPr>
          <p:cNvSpPr txBox="1"/>
          <p:nvPr/>
        </p:nvSpPr>
        <p:spPr>
          <a:xfrm>
            <a:off x="97306" y="2758554"/>
            <a:ext cx="1531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solidFill>
                  <a:schemeClr val="accent3"/>
                </a:solidFill>
              </a:rPr>
              <a:t>Words lemmatized</a:t>
            </a:r>
          </a:p>
          <a:p>
            <a:r>
              <a:rPr lang="en-US" altLang="zh-CN" sz="1200" b="1" dirty="0">
                <a:solidFill>
                  <a:schemeClr val="accent3"/>
                </a:solidFill>
              </a:rPr>
              <a:t> and tokenized</a:t>
            </a:r>
            <a:endParaRPr lang="zh-CN" altLang="en-US" sz="12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84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Top2Vec</a:t>
            </a:r>
            <a:endParaRPr dirty="0"/>
          </a:p>
        </p:txBody>
      </p:sp>
      <p:sp>
        <p:nvSpPr>
          <p:cNvPr id="116" name="Google Shape;116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9996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HK"/>
              <a:t>9</a:t>
            </a:fld>
            <a:endParaRPr/>
          </a:p>
        </p:txBody>
      </p:sp>
      <p:sp>
        <p:nvSpPr>
          <p:cNvPr id="5" name="Google Shape;94;p16">
            <a:extLst>
              <a:ext uri="{FF2B5EF4-FFF2-40B4-BE49-F238E27FC236}">
                <a16:creationId xmlns:a16="http://schemas.microsoft.com/office/drawing/2014/main" id="{3CDB5B78-0594-D2DE-A8B5-74083AFC0B6B}"/>
              </a:ext>
            </a:extLst>
          </p:cNvPr>
          <p:cNvSpPr txBox="1">
            <a:spLocks/>
          </p:cNvSpPr>
          <p:nvPr/>
        </p:nvSpPr>
        <p:spPr>
          <a:xfrm>
            <a:off x="270475" y="4351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15000"/>
              </a:lnSpc>
              <a:buClr>
                <a:schemeClr val="dk2"/>
              </a:buClr>
              <a:buSzPts val="1100"/>
            </a:pPr>
            <a:r>
              <a:rPr lang="en-US" sz="2050" dirty="0">
                <a:solidFill>
                  <a:schemeClr val="accent3"/>
                </a:solidFill>
              </a:rPr>
              <a:t>Top2Vec</a:t>
            </a:r>
          </a:p>
          <a:p>
            <a:endParaRPr 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F6AF337-513E-284B-00AC-0D198E19B944}"/>
              </a:ext>
            </a:extLst>
          </p:cNvPr>
          <p:cNvSpPr txBox="1"/>
          <p:nvPr/>
        </p:nvSpPr>
        <p:spPr>
          <a:xfrm>
            <a:off x="3407102" y="902938"/>
            <a:ext cx="53652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Top2Vec is </a:t>
            </a:r>
            <a:r>
              <a:rPr lang="en-US" altLang="zh-CN" sz="2000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 algorithm for </a:t>
            </a:r>
            <a:r>
              <a:rPr lang="en-US" altLang="zh-CN" sz="2000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topic modeling</a:t>
            </a:r>
            <a:r>
              <a:rPr lang="en-US" altLang="zh-CN" sz="20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altLang="zh-CN" sz="2000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altLang="zh-CN" sz="2000" b="1" i="0" dirty="0">
                <a:solidFill>
                  <a:schemeClr val="accent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automatically detects topics </a:t>
            </a:r>
            <a:r>
              <a:rPr lang="en-US" altLang="zh-CN" sz="2000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present in text and generates jointly embedded topic, document and word vectors. </a:t>
            </a:r>
            <a:endParaRPr lang="zh-CN" altLang="en-US" sz="2000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2" name="Picture 4" descr="What images libres de droit, photos de What | Depositphotos">
            <a:extLst>
              <a:ext uri="{FF2B5EF4-FFF2-40B4-BE49-F238E27FC236}">
                <a16:creationId xmlns:a16="http://schemas.microsoft.com/office/drawing/2014/main" id="{BDC893B4-940B-1081-B9E3-F0224D20E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75" y="913649"/>
            <a:ext cx="2697451" cy="190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Weekly editorial from our Secretary General: Moving from ''what'' to ''how''  - Eurodiaconia">
            <a:extLst>
              <a:ext uri="{FF2B5EF4-FFF2-40B4-BE49-F238E27FC236}">
                <a16:creationId xmlns:a16="http://schemas.microsoft.com/office/drawing/2014/main" id="{14DB449F-E93D-D21C-98D5-753E4DFF2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75" y="2571750"/>
            <a:ext cx="2813122" cy="1883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1A98C43-8140-3440-E3AD-878ECCDF6DCD}"/>
              </a:ext>
            </a:extLst>
          </p:cNvPr>
          <p:cNvSpPr txBox="1"/>
          <p:nvPr/>
        </p:nvSpPr>
        <p:spPr>
          <a:xfrm>
            <a:off x="3498834" y="2294751"/>
            <a:ext cx="4999165" cy="1842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i="0" dirty="0">
                <a:solidFill>
                  <a:schemeClr val="accent3"/>
                </a:solidFill>
                <a:effectLst/>
                <a:latin typeface="-apple-system"/>
              </a:rPr>
              <a:t>Package</a:t>
            </a:r>
            <a:r>
              <a:rPr lang="en-US" altLang="zh-CN" sz="1800" b="0" i="0" dirty="0">
                <a:solidFill>
                  <a:schemeClr val="accent5"/>
                </a:solidFill>
                <a:effectLst/>
                <a:latin typeface="-apple-system"/>
              </a:rPr>
              <a:t>: Top2Vec</a:t>
            </a:r>
          </a:p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1.Create a joint embedding of document and word vectors.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2.F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ind dense clusters of documents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3.I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dentify which words attracted those documents together.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4.Each dense area is a topic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5.T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he words that attracted the documents are the topic words.</a:t>
            </a:r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648</Words>
  <Application>Microsoft Office PowerPoint</Application>
  <PresentationFormat>全屏显示(16:9)</PresentationFormat>
  <Paragraphs>157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6" baseType="lpstr">
      <vt:lpstr>-apple-system</vt:lpstr>
      <vt:lpstr>charter</vt:lpstr>
      <vt:lpstr>Arial</vt:lpstr>
      <vt:lpstr>Lato</vt:lpstr>
      <vt:lpstr>Raleway</vt:lpstr>
      <vt:lpstr>Swiss</vt:lpstr>
      <vt:lpstr>NLP Analysis on  Obama Speech</vt:lpstr>
      <vt:lpstr>Introduction</vt:lpstr>
      <vt:lpstr>Web Scraping</vt:lpstr>
      <vt:lpstr>Web Scarping </vt:lpstr>
      <vt:lpstr>Web Scarping</vt:lpstr>
      <vt:lpstr>Data Process</vt:lpstr>
      <vt:lpstr>Data Process</vt:lpstr>
      <vt:lpstr>Top2Vec</vt:lpstr>
      <vt:lpstr>PowerPoint 演示文稿</vt:lpstr>
      <vt:lpstr>PowerPoint 演示文稿</vt:lpstr>
      <vt:lpstr>K-means Cluster</vt:lpstr>
      <vt:lpstr>PowerPoint 演示文稿</vt:lpstr>
      <vt:lpstr>PowerPoint 演示文稿</vt:lpstr>
      <vt:lpstr>PowerPoint 演示文稿</vt:lpstr>
      <vt:lpstr>PowerPoint 演示文稿</vt:lpstr>
      <vt:lpstr>LDA- Latent Dirichlet Allocation</vt:lpstr>
      <vt:lpstr>PowerPoint 演示文稿</vt:lpstr>
      <vt:lpstr>PowerPoint 演示文稿</vt:lpstr>
      <vt:lpstr>PowerPoint 演示文稿</vt:lpstr>
      <vt:lpstr>PowerPoint 演示文稿</vt:lpstr>
      <vt:lpstr>External Data Analysis</vt:lpstr>
      <vt:lpstr> US. Military Spending  US. Uninsured population US. Tax Revenue   US. Energy Consumption Obama Support Rate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Changes</vt:lpstr>
      <vt:lpstr>PowerPoint 演示文稿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NLP Analysis on  Obama Speech</dc:title>
  <cp:lastModifiedBy>huang chaojie</cp:lastModifiedBy>
  <cp:revision>8</cp:revision>
  <dcterms:modified xsi:type="dcterms:W3CDTF">2022-08-28T17:01:11Z</dcterms:modified>
</cp:coreProperties>
</file>